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8" r:id="rId4"/>
    <p:sldId id="261" r:id="rId5"/>
    <p:sldId id="257" r:id="rId6"/>
    <p:sldId id="264" r:id="rId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3F4BA459-A187-D9D8-8AEE-827F1E6FAA5F}" v="312" dt="2019-12-17T15:22:08.089"/>
    <p1510:client id="{E975B82B-7D81-B0A7-2F5F-F49E4514E873}" v="16" dt="2019-12-17T18:38:09.61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9972" autoAdjust="0"/>
    <p:restoredTop sz="94660"/>
  </p:normalViewPr>
  <p:slideViewPr>
    <p:cSldViewPr snapToGrid="0">
      <p:cViewPr varScale="1">
        <p:scale>
          <a:sx n="86" d="100"/>
          <a:sy n="86" d="100"/>
        </p:scale>
        <p:origin x="96" y="8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3878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29054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94456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91384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15245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309203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317233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0312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63889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18414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189582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46CE7D5-CF57-46EF-B807-FDD0502418D4}" type="datetimeFigureOut">
              <a:rPr lang="en-US" smtClean="0"/>
              <a:t>12/17/2019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30EA680-D336-4FF7-8B7A-9848BB0A1C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09540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 descr="A group of people posing for a photo in front of a window&#10;&#10;Description generated with very high confidence">
            <a:extLst>
              <a:ext uri="{FF2B5EF4-FFF2-40B4-BE49-F238E27FC236}">
                <a16:creationId xmlns:a16="http://schemas.microsoft.com/office/drawing/2014/main" id="{774ED748-C837-46F2-8EDC-3945BF4C4DD5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11400" b="13600"/>
          <a:stretch/>
        </p:blipFill>
        <p:spPr>
          <a:xfrm>
            <a:off x="33347" y="1"/>
            <a:ext cx="12191980" cy="6857999"/>
          </a:xfrm>
          <a:prstGeom prst="rect">
            <a:avLst/>
          </a:prstGeom>
        </p:spPr>
      </p:pic>
      <p:sp>
        <p:nvSpPr>
          <p:cNvPr id="25" name="Rectangle 24">
            <a:extLst>
              <a:ext uri="{FF2B5EF4-FFF2-40B4-BE49-F238E27FC236}">
                <a16:creationId xmlns:a16="http://schemas.microsoft.com/office/drawing/2014/main" id="{37C89E4B-3C9F-44B9-8B86-D9E3D112D8E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5320142"/>
            <a:ext cx="12192000" cy="736551"/>
          </a:xfrm>
          <a:prstGeom prst="rect">
            <a:avLst/>
          </a:prstGeom>
          <a:solidFill>
            <a:schemeClr val="bg1">
              <a:alpha val="9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23875" y="5317240"/>
            <a:ext cx="11210925" cy="744836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3600">
                <a:solidFill>
                  <a:schemeClr val="tx1">
                    <a:lumMod val="85000"/>
                    <a:lumOff val="15000"/>
                  </a:schemeClr>
                </a:solidFill>
              </a:rPr>
              <a:t>MUNUCCLE 2019</a:t>
            </a:r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AA2EAA10-076F-46BD-8F0F-B9A2FB77A85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5241983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Straight Connector 28">
            <a:extLst>
              <a:ext uri="{FF2B5EF4-FFF2-40B4-BE49-F238E27FC236}">
                <a16:creationId xmlns:a16="http://schemas.microsoft.com/office/drawing/2014/main" id="{D891E407-403B-4764-86C9-33A56D3BCAA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0" y="6134852"/>
            <a:ext cx="12192000" cy="0"/>
          </a:xfrm>
          <a:prstGeom prst="line">
            <a:avLst/>
          </a:prstGeom>
          <a:ln w="41275">
            <a:solidFill>
              <a:schemeClr val="bg1">
                <a:alpha val="9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98572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group of people in a room&#10;&#10;Description generated with very high confidence">
            <a:extLst>
              <a:ext uri="{FF2B5EF4-FFF2-40B4-BE49-F238E27FC236}">
                <a16:creationId xmlns:a16="http://schemas.microsoft.com/office/drawing/2014/main" id="{D65F36F7-1D51-4D92-A8EC-077B53A37026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25000"/>
          <a:stretch/>
        </p:blipFill>
        <p:spPr>
          <a:xfrm>
            <a:off x="20" y="10"/>
            <a:ext cx="12191980" cy="6857990"/>
          </a:xfrm>
          <a:prstGeom prst="rect">
            <a:avLst/>
          </a:prstGeom>
        </p:spPr>
      </p:pic>
      <p:sp>
        <p:nvSpPr>
          <p:cNvPr id="10" name="Rectangle 9">
            <a:extLst>
              <a:ext uri="{FF2B5EF4-FFF2-40B4-BE49-F238E27FC236}">
                <a16:creationId xmlns:a16="http://schemas.microsoft.com/office/drawing/2014/main" id="{2B1D4F77-A17C-43D7-B7FA-545148E4E9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884" y="321176"/>
            <a:ext cx="4332307" cy="5896743"/>
          </a:xfrm>
          <a:prstGeom prst="rect">
            <a:avLst/>
          </a:prstGeom>
          <a:solidFill>
            <a:schemeClr val="bg1">
              <a:alpha val="90000"/>
            </a:schemeClr>
          </a:solidFill>
          <a:ln w="127000" cap="sq" cmpd="thinThick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73B1EF4-3678-4863-919F-DB20AA6ABE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805" y="640263"/>
            <a:ext cx="3759240" cy="134497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BE" sz="4000" dirty="0">
                <a:cs typeface="Calibri Light"/>
              </a:rPr>
              <a:t>Déroulement de la modélisation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D8A9EB1-FAEA-46D6-95FA-EC47C7FAE64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94110" y="2121763"/>
            <a:ext cx="3764826" cy="3773010"/>
          </a:xfrm>
        </p:spPr>
        <p:txBody>
          <a:bodyPr vert="horz" lIns="91440" tIns="45720" rIns="91440" bIns="45720" rtlCol="0" anchor="t">
            <a:normAutofit/>
          </a:bodyPr>
          <a:lstStyle/>
          <a:p>
            <a:pPr indent="-228600">
              <a:buChar char="•"/>
            </a:pPr>
            <a:r>
              <a:rPr lang="fr-BE" sz="2000">
                <a:latin typeface="Times"/>
                <a:cs typeface="Calibri"/>
              </a:rPr>
              <a:t>Jour 1 : Visite du </a:t>
            </a:r>
            <a:r>
              <a:rPr lang="fr-BE" sz="2000" dirty="0">
                <a:latin typeface="Times"/>
                <a:cs typeface="Calibri"/>
              </a:rPr>
              <a:t>parlementarium, Projection-débat </a:t>
            </a:r>
            <a:r>
              <a:rPr lang="fr-BE" sz="2000">
                <a:latin typeface="Times"/>
                <a:cs typeface="Calibri"/>
              </a:rPr>
              <a:t>au </a:t>
            </a:r>
            <a:r>
              <a:rPr lang="fr-BE" sz="2000" err="1">
                <a:latin typeface="Times"/>
                <a:cs typeface="Calibri"/>
              </a:rPr>
              <a:t>BluePoint</a:t>
            </a:r>
            <a:r>
              <a:rPr lang="fr-BE" sz="2000" dirty="0">
                <a:latin typeface="Times"/>
                <a:cs typeface="Calibri"/>
              </a:rPr>
              <a:t>, Lobbying informel </a:t>
            </a:r>
            <a:endParaRPr lang="fr-BE">
              <a:cs typeface="Calibri" panose="020F0502020204030204"/>
            </a:endParaRPr>
          </a:p>
          <a:p>
            <a:pPr indent="-228600">
              <a:buFont typeface="Arial" panose="020B0604020202020204" pitchFamily="34" charset="0"/>
              <a:buChar char="•"/>
            </a:pPr>
            <a:r>
              <a:rPr lang="fr-BE" sz="2000" dirty="0">
                <a:latin typeface="Times"/>
                <a:cs typeface="Calibri"/>
              </a:rPr>
              <a:t>Jour 2 : Cérémonie d'ouverture, Lobbying, Débats formels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fr-BE" sz="2000" dirty="0">
                <a:latin typeface="Times"/>
                <a:cs typeface="Calibri"/>
              </a:rPr>
              <a:t>Jour 3 : Débats formels, Cérémonie de clôture </a:t>
            </a:r>
          </a:p>
        </p:txBody>
      </p:sp>
    </p:spTree>
    <p:extLst>
      <p:ext uri="{BB962C8B-B14F-4D97-AF65-F5344CB8AC3E}">
        <p14:creationId xmlns:p14="http://schemas.microsoft.com/office/powerpoint/2010/main" val="198349606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5" descr="A row of people in a room&#10;&#10;Description generated with high confidence">
            <a:extLst>
              <a:ext uri="{FF2B5EF4-FFF2-40B4-BE49-F238E27FC236}">
                <a16:creationId xmlns:a16="http://schemas.microsoft.com/office/drawing/2014/main" id="{DD0F5728-02D9-439B-B25A-86505B2035CE}"/>
              </a:ext>
            </a:extLst>
          </p:cNvPr>
          <p:cNvPicPr>
            <a:picLocks noGrp="1" noChangeAspect="1"/>
          </p:cNvPicPr>
          <p:nvPr>
            <p:ph type="pic" idx="1"/>
          </p:nvPr>
        </p:nvPicPr>
        <p:blipFill rotWithShape="1">
          <a:blip r:embed="rId2"/>
          <a:srcRect t="25000"/>
          <a:stretch/>
        </p:blipFill>
        <p:spPr>
          <a:xfrm>
            <a:off x="-1" y="10"/>
            <a:ext cx="12192000" cy="6857990"/>
          </a:xfrm>
          <a:prstGeom prst="rect">
            <a:avLst/>
          </a:prstGeom>
        </p:spPr>
      </p:pic>
      <p:sp>
        <p:nvSpPr>
          <p:cNvPr id="10" name="Freeform 5">
            <a:extLst>
              <a:ext uri="{FF2B5EF4-FFF2-40B4-BE49-F238E27FC236}">
                <a16:creationId xmlns:a16="http://schemas.microsoft.com/office/drawing/2014/main" id="{3CD9DF72-87A3-404E-A828-84CBF11A830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grayWhite">
          <a:xfrm flipH="1">
            <a:off x="0" y="998175"/>
            <a:ext cx="6017172" cy="5859825"/>
          </a:xfrm>
          <a:custGeom>
            <a:avLst/>
            <a:gdLst>
              <a:gd name="T0" fmla="*/ 1333 w 1333"/>
              <a:gd name="T1" fmla="*/ 1031 h 1298"/>
              <a:gd name="T2" fmla="*/ 1333 w 1333"/>
              <a:gd name="T3" fmla="*/ 380 h 1298"/>
              <a:gd name="T4" fmla="*/ 706 w 1333"/>
              <a:gd name="T5" fmla="*/ 0 h 1298"/>
              <a:gd name="T6" fmla="*/ 0 w 1333"/>
              <a:gd name="T7" fmla="*/ 706 h 1298"/>
              <a:gd name="T8" fmla="*/ 323 w 1333"/>
              <a:gd name="T9" fmla="*/ 1298 h 1298"/>
              <a:gd name="T10" fmla="*/ 1090 w 1333"/>
              <a:gd name="T11" fmla="*/ 1298 h 1298"/>
              <a:gd name="T12" fmla="*/ 1333 w 1333"/>
              <a:gd name="T13" fmla="*/ 1031 h 12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333" h="1298">
                <a:moveTo>
                  <a:pt x="1333" y="1031"/>
                </a:moveTo>
                <a:cubicBezTo>
                  <a:pt x="1333" y="380"/>
                  <a:pt x="1333" y="380"/>
                  <a:pt x="1333" y="380"/>
                </a:cubicBezTo>
                <a:cubicBezTo>
                  <a:pt x="1215" y="154"/>
                  <a:pt x="979" y="0"/>
                  <a:pt x="706" y="0"/>
                </a:cubicBezTo>
                <a:cubicBezTo>
                  <a:pt x="317" y="0"/>
                  <a:pt x="0" y="316"/>
                  <a:pt x="0" y="706"/>
                </a:cubicBezTo>
                <a:cubicBezTo>
                  <a:pt x="0" y="954"/>
                  <a:pt x="129" y="1172"/>
                  <a:pt x="323" y="1298"/>
                </a:cubicBezTo>
                <a:cubicBezTo>
                  <a:pt x="1090" y="1298"/>
                  <a:pt x="1090" y="1298"/>
                  <a:pt x="1090" y="1298"/>
                </a:cubicBezTo>
                <a:cubicBezTo>
                  <a:pt x="1193" y="1232"/>
                  <a:pt x="1276" y="1140"/>
                  <a:pt x="1333" y="1031"/>
                </a:cubicBezTo>
                <a:close/>
              </a:path>
            </a:pathLst>
          </a:custGeom>
          <a:solidFill>
            <a:schemeClr val="bg1">
              <a:alpha val="75000"/>
            </a:schemeClr>
          </a:solidFill>
          <a:ln w="50800" cap="sq" cmpd="dbl">
            <a:noFill/>
            <a:miter lim="800000"/>
          </a:ln>
          <a:effectLst/>
        </p:spPr>
        <p:txBody>
          <a:bodyPr vert="horz" lIns="91440" tIns="45720" rIns="91440" bIns="45720" rtlCol="0" anchor="t">
            <a:normAutofit/>
          </a:bodyPr>
          <a:lstStyle/>
          <a:p>
            <a:pPr algn="ctr">
              <a:spcAft>
                <a:spcPts val="1000"/>
              </a:spcAft>
              <a:buClr>
                <a:schemeClr val="tx1"/>
              </a:buClr>
              <a:buSzPct val="100000"/>
              <a:buFont typeface="Arial"/>
              <a:buNone/>
            </a:pPr>
            <a:endParaRPr lang="en-US" sz="1600" cap="all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CA2FB934-F0C9-49F7-A2E2-050751680AB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09448" y="1913950"/>
            <a:ext cx="4204137" cy="1342754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fr-BE" sz="5400" dirty="0">
                <a:cs typeface="Calibri Light"/>
              </a:rPr>
              <a:t>L'Organisation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20E3A342-4D61-4E3F-AF90-1AB42AEB96C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2287051" y="3337139"/>
            <a:ext cx="935420" cy="0"/>
          </a:xfrm>
          <a:prstGeom prst="line">
            <a:avLst/>
          </a:prstGeom>
          <a:ln w="25400" cap="sq">
            <a:solidFill>
              <a:schemeClr val="tx1">
                <a:lumMod val="85000"/>
                <a:lumOff val="15000"/>
              </a:schemeClr>
            </a:solidFill>
            <a:bevel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9CC91EF-8849-42DD-98A6-CD5362AB9899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25516" y="3417573"/>
            <a:ext cx="4593021" cy="2619839"/>
          </a:xfrm>
        </p:spPr>
        <p:txBody>
          <a:bodyPr vert="horz" lIns="91440" tIns="45720" rIns="91440" bIns="45720" rtlCol="0" anchor="ctr">
            <a:noAutofit/>
          </a:bodyPr>
          <a:lstStyle/>
          <a:p>
            <a:pPr indent="-228600">
              <a:buFont typeface="Arial" panose="020B0604020202020204" pitchFamily="34" charset="0"/>
              <a:buChar char="•"/>
            </a:pPr>
            <a:r>
              <a:rPr lang="fr-BE" sz="2000">
                <a:latin typeface="Times"/>
                <a:cs typeface="Calibri"/>
              </a:rPr>
              <a:t>Secrétaire Générale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fr-BE" sz="2000" dirty="0">
                <a:latin typeface="Times"/>
                <a:cs typeface="Calibri"/>
              </a:rPr>
              <a:t>Président de l'Assemblée générale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fr-BE" sz="2000" dirty="0">
                <a:latin typeface="Times"/>
                <a:cs typeface="Calibri"/>
              </a:rPr>
              <a:t>Responsables : du budget, de </a:t>
            </a:r>
            <a:r>
              <a:rPr lang="fr-BE" sz="2000">
                <a:latin typeface="Times"/>
                <a:cs typeface="Calibri"/>
              </a:rPr>
              <a:t>l'hébergement, des médias, de la logistique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fr-BE" sz="2000">
                <a:latin typeface="Times"/>
                <a:cs typeface="Calibri"/>
              </a:rPr>
              <a:t>Présidentes de sept comités</a:t>
            </a:r>
          </a:p>
          <a:p>
            <a:pPr indent="-228600">
              <a:buFont typeface="Arial" panose="020B0604020202020204" pitchFamily="34" charset="0"/>
              <a:buChar char="•"/>
            </a:pPr>
            <a:r>
              <a:rPr lang="fr-BE" sz="2000" dirty="0">
                <a:latin typeface="Times"/>
                <a:cs typeface="Calibri"/>
              </a:rPr>
              <a:t>Mme Thomas, Mr </a:t>
            </a:r>
            <a:r>
              <a:rPr lang="fr-BE" sz="2000" err="1">
                <a:latin typeface="Times"/>
                <a:cs typeface="Calibri"/>
              </a:rPr>
              <a:t>Nicolaidis</a:t>
            </a:r>
            <a:endParaRPr lang="fr-BE" sz="2000">
              <a:latin typeface="Times"/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395196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46952C7-35E5-4C5C-ADE4-54C989797FD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651467" cy="1676603"/>
          </a:xfrm>
        </p:spPr>
        <p:txBody>
          <a:bodyPr>
            <a:normAutofit/>
          </a:bodyPr>
          <a:lstStyle/>
          <a:p>
            <a:r>
              <a:rPr lang="en-US" sz="5400" dirty="0">
                <a:cs typeface="Calibri Light"/>
              </a:rPr>
              <a:t>Budget</a:t>
            </a:r>
            <a:endParaRPr lang="en-US" sz="5400">
              <a:cs typeface="Calibri Light"/>
            </a:endParaRPr>
          </a:p>
        </p:txBody>
      </p:sp>
      <p:sp>
        <p:nvSpPr>
          <p:cNvPr id="14" name="Content Placeholder 11">
            <a:extLst>
              <a:ext uri="{FF2B5EF4-FFF2-40B4-BE49-F238E27FC236}">
                <a16:creationId xmlns:a16="http://schemas.microsoft.com/office/drawing/2014/main" id="{E92318E5-0871-48C5-BEB1-020F025DAE1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651466" cy="3785419"/>
          </a:xfr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fr-BE" sz="2400">
                <a:latin typeface="Times"/>
                <a:cs typeface="Calibri"/>
              </a:rPr>
              <a:t>80 euros/participant</a:t>
            </a:r>
            <a:endParaRPr lang="fr-BE" sz="2400" dirty="0">
              <a:latin typeface="Times"/>
              <a:cs typeface="Calibri"/>
            </a:endParaRPr>
          </a:p>
          <a:p>
            <a:r>
              <a:rPr lang="fr-BE" sz="2400">
                <a:latin typeface="Times"/>
                <a:cs typeface="Calibri"/>
              </a:rPr>
              <a:t>100 euros/établissement</a:t>
            </a:r>
            <a:endParaRPr lang="fr-BE" sz="2400" dirty="0">
              <a:latin typeface="Times"/>
              <a:cs typeface="Calibri"/>
            </a:endParaRPr>
          </a:p>
          <a:p>
            <a:r>
              <a:rPr lang="fr-BE" sz="2400" dirty="0">
                <a:latin typeface="Times"/>
                <a:cs typeface="Calibri"/>
              </a:rPr>
              <a:t>BluePoint</a:t>
            </a:r>
          </a:p>
          <a:p>
            <a:r>
              <a:rPr lang="fr-BE" sz="2400">
                <a:latin typeface="Times"/>
                <a:cs typeface="Calibri"/>
              </a:rPr>
              <a:t>Catering</a:t>
            </a:r>
          </a:p>
          <a:p>
            <a:pPr lvl="1"/>
            <a:r>
              <a:rPr lang="fr-BE" sz="2000">
                <a:latin typeface="Times"/>
                <a:cs typeface="Calibri"/>
              </a:rPr>
              <a:t>Options végétarienne, végétalienne...</a:t>
            </a:r>
            <a:endParaRPr lang="fr-BE" sz="2000" dirty="0">
              <a:latin typeface="Times"/>
              <a:cs typeface="Calibri"/>
            </a:endParaRPr>
          </a:p>
          <a:p>
            <a:r>
              <a:rPr lang="fr-BE" sz="2400" dirty="0">
                <a:latin typeface="Times"/>
                <a:cs typeface="Calibri"/>
              </a:rPr>
              <a:t>Rubans pour nominettes</a:t>
            </a:r>
            <a:r>
              <a:rPr lang="fr-BE" sz="1800" dirty="0">
                <a:latin typeface="Times"/>
                <a:cs typeface="Calibri"/>
              </a:rPr>
              <a:t> </a:t>
            </a:r>
          </a:p>
          <a:p>
            <a:endParaRPr lang="fr-BE" sz="1800" dirty="0">
              <a:cs typeface="Calibri"/>
            </a:endParaRPr>
          </a:p>
        </p:txBody>
      </p:sp>
      <p:pic>
        <p:nvPicPr>
          <p:cNvPr id="8" name="Picture 8" descr="A group of people standing in front of a crowd&#10;&#10;Description generated with very high confidence">
            <a:extLst>
              <a:ext uri="{FF2B5EF4-FFF2-40B4-BE49-F238E27FC236}">
                <a16:creationId xmlns:a16="http://schemas.microsoft.com/office/drawing/2014/main" id="{F5539CB2-877E-459E-8E71-6D98C1C46B6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8198" r="-2" b="23702"/>
          <a:stretch/>
        </p:blipFill>
        <p:spPr>
          <a:xfrm>
            <a:off x="4639056" y="10"/>
            <a:ext cx="7552944" cy="6857990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1542065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0" name="Rectangle 10">
            <a:extLst>
              <a:ext uri="{FF2B5EF4-FFF2-40B4-BE49-F238E27FC236}">
                <a16:creationId xmlns:a16="http://schemas.microsoft.com/office/drawing/2014/main" id="{50E4C519-FBE9-4ABE-A8F9-C2CBE32693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4" descr="A group of people sitting at a table&#10;&#10;Description generated with very high confidence">
            <a:extLst>
              <a:ext uri="{FF2B5EF4-FFF2-40B4-BE49-F238E27FC236}">
                <a16:creationId xmlns:a16="http://schemas.microsoft.com/office/drawing/2014/main" id="{B880A641-18A1-4365-B63C-69F36A09BFC8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161"/>
          <a:stretch/>
        </p:blipFill>
        <p:spPr>
          <a:xfrm>
            <a:off x="3245637" y="-1"/>
            <a:ext cx="8946363" cy="6858000"/>
          </a:xfrm>
          <a:custGeom>
            <a:avLst/>
            <a:gdLst>
              <a:gd name="connsiteX0" fmla="*/ 0 w 8946363"/>
              <a:gd name="connsiteY0" fmla="*/ 0 h 6858000"/>
              <a:gd name="connsiteX1" fmla="*/ 8946363 w 8946363"/>
              <a:gd name="connsiteY1" fmla="*/ 0 h 6858000"/>
              <a:gd name="connsiteX2" fmla="*/ 8946363 w 8946363"/>
              <a:gd name="connsiteY2" fmla="*/ 6858000 h 6858000"/>
              <a:gd name="connsiteX3" fmla="*/ 1 w 8946363"/>
              <a:gd name="connsiteY3" fmla="*/ 6858000 h 6858000"/>
              <a:gd name="connsiteX4" fmla="*/ 60040 w 8946363"/>
              <a:gd name="connsiteY4" fmla="*/ 6788731 h 6858000"/>
              <a:gd name="connsiteX5" fmla="*/ 1210035 w 8946363"/>
              <a:gd name="connsiteY5" fmla="*/ 3429001 h 6858000"/>
              <a:gd name="connsiteX6" fmla="*/ 60040 w 8946363"/>
              <a:gd name="connsiteY6" fmla="*/ 69272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8946363" h="6858000">
                <a:moveTo>
                  <a:pt x="0" y="0"/>
                </a:moveTo>
                <a:lnTo>
                  <a:pt x="8946363" y="0"/>
                </a:lnTo>
                <a:lnTo>
                  <a:pt x="8946363" y="6858000"/>
                </a:lnTo>
                <a:lnTo>
                  <a:pt x="1" y="6858000"/>
                </a:lnTo>
                <a:lnTo>
                  <a:pt x="60040" y="6788731"/>
                </a:lnTo>
                <a:cubicBezTo>
                  <a:pt x="770566" y="5928901"/>
                  <a:pt x="1210035" y="4741057"/>
                  <a:pt x="1210035" y="3429001"/>
                </a:cubicBezTo>
                <a:cubicBezTo>
                  <a:pt x="1210035" y="2116945"/>
                  <a:pt x="770566" y="929101"/>
                  <a:pt x="60040" y="69272"/>
                </a:cubicBezTo>
                <a:close/>
              </a:path>
            </a:pathLst>
          </a:custGeom>
        </p:spPr>
      </p:pic>
      <p:sp useBgFill="1">
        <p:nvSpPr>
          <p:cNvPr id="12" name="Freeform: Shape 12">
            <a:extLst>
              <a:ext uri="{FF2B5EF4-FFF2-40B4-BE49-F238E27FC236}">
                <a16:creationId xmlns:a16="http://schemas.microsoft.com/office/drawing/2014/main" id="{80EC29FB-299E-49F3-8C7B-01199632A30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1"/>
            <a:ext cx="4455672" cy="6858000"/>
          </a:xfrm>
          <a:custGeom>
            <a:avLst/>
            <a:gdLst>
              <a:gd name="connsiteX0" fmla="*/ 0 w 4455672"/>
              <a:gd name="connsiteY0" fmla="*/ 0 h 6858000"/>
              <a:gd name="connsiteX1" fmla="*/ 3245636 w 4455672"/>
              <a:gd name="connsiteY1" fmla="*/ 0 h 6858000"/>
              <a:gd name="connsiteX2" fmla="*/ 3305677 w 4455672"/>
              <a:gd name="connsiteY2" fmla="*/ 69272 h 6858000"/>
              <a:gd name="connsiteX3" fmla="*/ 4455672 w 4455672"/>
              <a:gd name="connsiteY3" fmla="*/ 3429001 h 6858000"/>
              <a:gd name="connsiteX4" fmla="*/ 3305677 w 4455672"/>
              <a:gd name="connsiteY4" fmla="*/ 6788731 h 6858000"/>
              <a:gd name="connsiteX5" fmla="*/ 3245638 w 4455672"/>
              <a:gd name="connsiteY5" fmla="*/ 6858000 h 6858000"/>
              <a:gd name="connsiteX6" fmla="*/ 0 w 4455672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55672" h="6858000">
                <a:moveTo>
                  <a:pt x="0" y="0"/>
                </a:moveTo>
                <a:lnTo>
                  <a:pt x="3245636" y="0"/>
                </a:lnTo>
                <a:lnTo>
                  <a:pt x="3305677" y="69272"/>
                </a:lnTo>
                <a:cubicBezTo>
                  <a:pt x="4016203" y="929101"/>
                  <a:pt x="4455672" y="2116945"/>
                  <a:pt x="4455672" y="3429001"/>
                </a:cubicBezTo>
                <a:cubicBezTo>
                  <a:pt x="4455672" y="4741057"/>
                  <a:pt x="4016203" y="5928901"/>
                  <a:pt x="3305677" y="6788731"/>
                </a:cubicBezTo>
                <a:lnTo>
                  <a:pt x="3245638" y="6858000"/>
                </a:lnTo>
                <a:lnTo>
                  <a:pt x="0" y="6858000"/>
                </a:lnTo>
                <a:close/>
              </a:path>
            </a:pathLst>
          </a:custGeom>
          <a:ln w="9525">
            <a:solidFill>
              <a:srgbClr val="EFEFEF"/>
            </a:solidFill>
          </a:ln>
          <a:effectLst>
            <a:outerShdw blurRad="50800" dist="38100" algn="l" rotWithShape="0">
              <a:schemeClr val="bg1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 useBgFill="1">
        <p:nvSpPr>
          <p:cNvPr id="15" name="Freeform: Shape 14">
            <a:extLst>
              <a:ext uri="{FF2B5EF4-FFF2-40B4-BE49-F238E27FC236}">
                <a16:creationId xmlns:a16="http://schemas.microsoft.com/office/drawing/2014/main" id="{C29A2522-B27A-45C5-897B-79A1407D159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446528" cy="6858000"/>
          </a:xfrm>
          <a:custGeom>
            <a:avLst/>
            <a:gdLst>
              <a:gd name="connsiteX0" fmla="*/ 0 w 4446528"/>
              <a:gd name="connsiteY0" fmla="*/ 0 h 6858000"/>
              <a:gd name="connsiteX1" fmla="*/ 3236492 w 4446528"/>
              <a:gd name="connsiteY1" fmla="*/ 0 h 6858000"/>
              <a:gd name="connsiteX2" fmla="*/ 3296533 w 4446528"/>
              <a:gd name="connsiteY2" fmla="*/ 69272 h 6858000"/>
              <a:gd name="connsiteX3" fmla="*/ 4446528 w 4446528"/>
              <a:gd name="connsiteY3" fmla="*/ 3429001 h 6858000"/>
              <a:gd name="connsiteX4" fmla="*/ 3296533 w 4446528"/>
              <a:gd name="connsiteY4" fmla="*/ 6788731 h 6858000"/>
              <a:gd name="connsiteX5" fmla="*/ 3236494 w 4446528"/>
              <a:gd name="connsiteY5" fmla="*/ 6858000 h 6858000"/>
              <a:gd name="connsiteX6" fmla="*/ 0 w 4446528"/>
              <a:gd name="connsiteY6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446528" h="6858000">
                <a:moveTo>
                  <a:pt x="0" y="0"/>
                </a:moveTo>
                <a:lnTo>
                  <a:pt x="3236492" y="0"/>
                </a:lnTo>
                <a:lnTo>
                  <a:pt x="3296533" y="69272"/>
                </a:lnTo>
                <a:cubicBezTo>
                  <a:pt x="4007059" y="929101"/>
                  <a:pt x="4446528" y="2116945"/>
                  <a:pt x="4446528" y="3429001"/>
                </a:cubicBezTo>
                <a:cubicBezTo>
                  <a:pt x="4446528" y="4741057"/>
                  <a:pt x="4007059" y="5928901"/>
                  <a:pt x="3296533" y="6788731"/>
                </a:cubicBezTo>
                <a:lnTo>
                  <a:pt x="3236494" y="6858000"/>
                </a:lnTo>
                <a:lnTo>
                  <a:pt x="0" y="6858000"/>
                </a:lnTo>
                <a:close/>
              </a:path>
            </a:pathLst>
          </a:custGeom>
          <a:ln w="952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765B461-74AA-42C9-B3EE-D343AD6C637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71094" y="1161288"/>
            <a:ext cx="3740068" cy="1239012"/>
          </a:xfrm>
        </p:spPr>
        <p:txBody>
          <a:bodyPr anchor="ctr">
            <a:noAutofit/>
          </a:bodyPr>
          <a:lstStyle/>
          <a:p>
            <a:r>
              <a:rPr lang="fr-FR" sz="4800" dirty="0">
                <a:cs typeface="Calibri Light"/>
              </a:rPr>
              <a:t>Looking back</a:t>
            </a:r>
            <a:endParaRPr lang="en-US" sz="4800">
              <a:cs typeface="Calibri Light"/>
            </a:endParaRP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98E79BE4-34FE-485A-98A5-92CE8F7C474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420961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7A5F0580-5EE9-419F-96EE-B6529EF6E7D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14181" y="2443480"/>
            <a:ext cx="338328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14" name="Content Placeholder 7">
            <a:extLst>
              <a:ext uri="{FF2B5EF4-FFF2-40B4-BE49-F238E27FC236}">
                <a16:creationId xmlns:a16="http://schemas.microsoft.com/office/drawing/2014/main" id="{EB8695D7-CEF4-4B68-A43D-33359BBE2EA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1094" y="2718054"/>
            <a:ext cx="3438906" cy="3207258"/>
          </a:xfrm>
        </p:spPr>
        <p:txBody>
          <a:bodyPr anchor="t">
            <a:normAutofit/>
          </a:bodyPr>
          <a:lstStyle/>
          <a:p>
            <a:r>
              <a:rPr lang="fr-BE" sz="2000" dirty="0">
                <a:latin typeface="Times"/>
                <a:cs typeface="Calibri"/>
              </a:rPr>
              <a:t>Hébergement</a:t>
            </a:r>
          </a:p>
          <a:p>
            <a:r>
              <a:rPr lang="fr-BE" sz="2000" dirty="0">
                <a:latin typeface="Times"/>
                <a:cs typeface="Calibri"/>
              </a:rPr>
              <a:t>Catering</a:t>
            </a:r>
          </a:p>
          <a:p>
            <a:r>
              <a:rPr lang="fr-BE" sz="2000" dirty="0">
                <a:latin typeface="Times"/>
                <a:cs typeface="Calibri"/>
              </a:rPr>
              <a:t>Communication avec les établissements</a:t>
            </a:r>
          </a:p>
          <a:p>
            <a:r>
              <a:rPr lang="fr-BE" sz="2000" dirty="0">
                <a:latin typeface="Times"/>
                <a:cs typeface="Calibri"/>
              </a:rPr>
              <a:t>Feedback général très positif</a:t>
            </a:r>
          </a:p>
          <a:p>
            <a:r>
              <a:rPr lang="fr-BE" sz="2000" dirty="0">
                <a:latin typeface="Times"/>
                <a:cs typeface="Calibri"/>
              </a:rPr>
              <a:t>Projection-débat au </a:t>
            </a:r>
            <a:r>
              <a:rPr lang="fr-BE" sz="2000" err="1">
                <a:latin typeface="Times"/>
                <a:cs typeface="Calibri"/>
              </a:rPr>
              <a:t>BluePoint</a:t>
            </a:r>
            <a:endParaRPr lang="fr-BE" sz="2000">
              <a:latin typeface="Times"/>
              <a:cs typeface="Calibri"/>
            </a:endParaRPr>
          </a:p>
          <a:p>
            <a:r>
              <a:rPr lang="fr-BE" sz="2000" dirty="0">
                <a:latin typeface="Times"/>
                <a:cs typeface="Calibri"/>
              </a:rPr>
              <a:t>l'Œil du MUNUCCLE</a:t>
            </a:r>
          </a:p>
          <a:p>
            <a:endParaRPr lang="fr-BE" sz="1700" dirty="0">
              <a:cs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2424782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4" name="Rectangle 13">
            <a:extLst>
              <a:ext uri="{FF2B5EF4-FFF2-40B4-BE49-F238E27FC236}">
                <a16:creationId xmlns:a16="http://schemas.microsoft.com/office/drawing/2014/main" id="{E36BB3C5-822B-45E1-A81E-5CC3176C61A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Picture 7" descr="A group of people sitting at a table with a computer&#10;&#10;Description generated with very high confidence">
            <a:extLst>
              <a:ext uri="{FF2B5EF4-FFF2-40B4-BE49-F238E27FC236}">
                <a16:creationId xmlns:a16="http://schemas.microsoft.com/office/drawing/2014/main" id="{C66BBFAF-95D7-4F27-97A9-499203B65341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 rotWithShape="1">
          <a:blip r:embed="rId2"/>
          <a:srcRect r="2" b="35036"/>
          <a:stretch/>
        </p:blipFill>
        <p:spPr>
          <a:xfrm>
            <a:off x="579264" y="365139"/>
            <a:ext cx="6288262" cy="3063875"/>
          </a:xfrm>
          <a:prstGeom prst="rect">
            <a:avLst/>
          </a:prstGeom>
        </p:spPr>
      </p:pic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FB39ECA9-4CDE-4883-98E8-287E905E9F0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79263" y="3630934"/>
            <a:ext cx="6288261" cy="2546028"/>
          </a:xfrm>
          <a:prstGeom prst="rect">
            <a:avLst/>
          </a:prstGeom>
          <a:ln w="12700">
            <a:solidFill>
              <a:srgbClr val="EFEFEF"/>
            </a:solidFill>
          </a:ln>
          <a:effectLst>
            <a:outerShdw blurRad="50800" dist="38100" dir="2700000" algn="tl" rotWithShape="0">
              <a:schemeClr val="bg2">
                <a:lumMod val="85000"/>
                <a:alpha val="3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89AC24A-B115-4781-AD61-92879B24FE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1248" y="3849689"/>
            <a:ext cx="2111122" cy="2105025"/>
          </a:xfrm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800">
                <a:cs typeface="Calibri Light"/>
              </a:rPr>
              <a:t>Munuccle 2020</a:t>
            </a:r>
            <a:endParaRPr lang="en-US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A67483D0-BAEB-4927-88AD-76F5DA8468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2494" y="4565724"/>
            <a:ext cx="128016" cy="65390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0DBB7B12-4298-4CFB-B539-44A91C93032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2398918" y="4897628"/>
            <a:ext cx="1463040" cy="9144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Content Placeholder 10">
            <a:extLst>
              <a:ext uri="{FF2B5EF4-FFF2-40B4-BE49-F238E27FC236}">
                <a16:creationId xmlns:a16="http://schemas.microsoft.com/office/drawing/2014/main" id="{EA93B8C8-A077-425B-A77B-62A242BA7315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3360563" y="3849688"/>
            <a:ext cx="3315810" cy="2105025"/>
          </a:xfr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1700">
                <a:latin typeface="Times"/>
                <a:cs typeface="Calibri"/>
              </a:rPr>
              <a:t>Decisions des thèmes des 8 commissions</a:t>
            </a:r>
          </a:p>
          <a:p>
            <a:r>
              <a:rPr lang="en-US" sz="1700">
                <a:latin typeface="Times"/>
                <a:cs typeface="Calibri"/>
              </a:rPr>
              <a:t>Salle de conference Alberte Borschette </a:t>
            </a:r>
            <a:endParaRPr lang="en-US" sz="1700" dirty="0">
              <a:latin typeface="Times"/>
              <a:cs typeface="Calibri"/>
            </a:endParaRPr>
          </a:p>
          <a:p>
            <a:r>
              <a:rPr lang="en-US" sz="1700">
                <a:latin typeface="Times"/>
                <a:cs typeface="Calibri"/>
              </a:rPr>
              <a:t>Hebergement</a:t>
            </a:r>
            <a:endParaRPr lang="en-US" sz="1700" dirty="0">
              <a:latin typeface="Times"/>
              <a:cs typeface="Calibri"/>
            </a:endParaRPr>
          </a:p>
          <a:p>
            <a:r>
              <a:rPr lang="en-US" sz="1700">
                <a:latin typeface="Times"/>
                <a:cs typeface="Calibri"/>
              </a:rPr>
              <a:t>Catering</a:t>
            </a:r>
            <a:endParaRPr lang="en-US" sz="1700" dirty="0">
              <a:latin typeface="Times"/>
              <a:cs typeface="Calibri"/>
            </a:endParaRPr>
          </a:p>
          <a:p>
            <a:endParaRPr lang="en-US" sz="1700" dirty="0">
              <a:cs typeface="Calibri"/>
            </a:endParaRPr>
          </a:p>
        </p:txBody>
      </p:sp>
      <p:pic>
        <p:nvPicPr>
          <p:cNvPr id="5" name="Picture 5" descr="A group of people sitting at a desk in front of a computer&#10;&#10;Description generated with very high confidence">
            <a:extLst>
              <a:ext uri="{FF2B5EF4-FFF2-40B4-BE49-F238E27FC236}">
                <a16:creationId xmlns:a16="http://schemas.microsoft.com/office/drawing/2014/main" id="{B0D18B23-F8CB-4988-B070-4D1C3641B62D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l="16433" r="23934" b="1"/>
          <a:stretch/>
        </p:blipFill>
        <p:spPr>
          <a:xfrm>
            <a:off x="7048500" y="365111"/>
            <a:ext cx="4621006" cy="58118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6700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Office PowerPoint</Application>
  <PresentationFormat>Widescreen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MUNUCCLE 2019</vt:lpstr>
      <vt:lpstr>Déroulement de la modélisation</vt:lpstr>
      <vt:lpstr>L'Organisation</vt:lpstr>
      <vt:lpstr>Budget</vt:lpstr>
      <vt:lpstr>Looking back</vt:lpstr>
      <vt:lpstr>Munuccle 2020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MARTÍNEZ Valeria (UCC-S6ENB)</cp:lastModifiedBy>
  <cp:revision>334</cp:revision>
  <dcterms:created xsi:type="dcterms:W3CDTF">2019-12-07T10:20:44Z</dcterms:created>
  <dcterms:modified xsi:type="dcterms:W3CDTF">2019-12-17T18:57:31Z</dcterms:modified>
</cp:coreProperties>
</file>